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7" r:id="rId4"/>
    <p:sldId id="274" r:id="rId5"/>
    <p:sldId id="257" r:id="rId6"/>
    <p:sldId id="275" r:id="rId7"/>
    <p:sldId id="258" r:id="rId8"/>
    <p:sldId id="281" r:id="rId9"/>
    <p:sldId id="269" r:id="rId10"/>
    <p:sldId id="259" r:id="rId11"/>
    <p:sldId id="260" r:id="rId12"/>
    <p:sldId id="261" r:id="rId13"/>
    <p:sldId id="262" r:id="rId14"/>
    <p:sldId id="277" r:id="rId15"/>
    <p:sldId id="263" r:id="rId16"/>
    <p:sldId id="276" r:id="rId17"/>
    <p:sldId id="270" r:id="rId18"/>
    <p:sldId id="264" r:id="rId19"/>
    <p:sldId id="265" r:id="rId20"/>
    <p:sldId id="282" r:id="rId21"/>
    <p:sldId id="271" r:id="rId22"/>
    <p:sldId id="266" r:id="rId23"/>
    <p:sldId id="268" r:id="rId24"/>
    <p:sldId id="279" r:id="rId25"/>
    <p:sldId id="272" r:id="rId26"/>
    <p:sldId id="278" r:id="rId27"/>
    <p:sldId id="28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1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15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66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97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6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35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1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18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601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06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95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97F59-BBF3-450C-B9C5-72C0B7415813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322B0-F0A2-4C85-8A4C-B42E641DF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43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graphe.ru/politiki/vladimir-lenin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1196752"/>
            <a:ext cx="66967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Генерал неба…</a:t>
            </a:r>
            <a:endParaRPr lang="ru-RU" sz="8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072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260648"/>
            <a:ext cx="81369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Боевое крещение </a:t>
            </a:r>
            <a:r>
              <a:rPr lang="ru-RU" sz="2800" dirty="0" err="1">
                <a:solidFill>
                  <a:srgbClr val="C00000"/>
                </a:solidFill>
              </a:rPr>
              <a:t>Ворожейкин</a:t>
            </a:r>
            <a:r>
              <a:rPr lang="ru-RU" sz="2800" dirty="0">
                <a:solidFill>
                  <a:srgbClr val="C00000"/>
                </a:solidFill>
              </a:rPr>
              <a:t> получил в боях с японскими захватчиками летом 1939 года в небе над </a:t>
            </a:r>
            <a:r>
              <a:rPr lang="ru-RU" sz="2800" dirty="0" err="1">
                <a:solidFill>
                  <a:srgbClr val="C00000"/>
                </a:solidFill>
              </a:rPr>
              <a:t>Халхин</a:t>
            </a:r>
            <a:r>
              <a:rPr lang="ru-RU" sz="2800" dirty="0">
                <a:solidFill>
                  <a:srgbClr val="C00000"/>
                </a:solidFill>
              </a:rPr>
              <a:t> - Голом. Там же пришла к нему слава лётчика - истребителя, с первой очереди без промаха сбивающего воздушного противника. В одном из боёв он был тяжело ранен, но, досрочно выбравшись из госпиталя и "потеряв" справку о списании с лётной работы, браво рапортовал о возвращении в часть. Комиссар 5-й эскадрильи 22-го ИАП Арсений </a:t>
            </a:r>
            <a:r>
              <a:rPr lang="ru-RU" sz="2800" dirty="0" err="1">
                <a:solidFill>
                  <a:srgbClr val="C00000"/>
                </a:solidFill>
              </a:rPr>
              <a:t>Ворожейкин</a:t>
            </a:r>
            <a:r>
              <a:rPr lang="ru-RU" sz="2800" dirty="0">
                <a:solidFill>
                  <a:srgbClr val="C00000"/>
                </a:solidFill>
              </a:rPr>
              <a:t> совершил более 160 боевых вылетов, провёл 30 воздушных боёв, сбил 6 самолётов лично и 13 в группе. За эту компанию награждён орденом Красного Знамени.</a:t>
            </a:r>
          </a:p>
        </p:txBody>
      </p:sp>
    </p:spTree>
    <p:extLst>
      <p:ext uri="{BB962C8B-B14F-4D97-AF65-F5344CB8AC3E}">
        <p14:creationId xmlns:p14="http://schemas.microsoft.com/office/powerpoint/2010/main" val="46376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23528" y="548680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Монголия... Полуденное до рези в глазах яркое солнце слепит, на горизонте колеблется золотистое марево, вокруг ни домика, ни дерева, всё голо, пустынно. Лётчиков разместили в </a:t>
            </a:r>
            <a:r>
              <a:rPr lang="ru-RU" sz="2000" dirty="0" smtClean="0"/>
              <a:t>юртах</a:t>
            </a:r>
            <a:endParaRPr lang="ru-RU" sz="2000" dirty="0"/>
          </a:p>
          <a:p>
            <a:r>
              <a:rPr lang="ru-RU" sz="2000" dirty="0"/>
              <a:t> </a:t>
            </a:r>
            <a:r>
              <a:rPr lang="ru-RU" sz="2000" dirty="0" smtClean="0"/>
              <a:t>        </a:t>
            </a:r>
            <a:r>
              <a:rPr lang="ru-RU" sz="2000" dirty="0"/>
              <a:t>На повестке один вопрос: "Задачи личного состава эскадрильи в боевой обстановке". Потом состоялись встречи с опытными боевыми </a:t>
            </a:r>
            <a:r>
              <a:rPr lang="ru-RU" sz="2000" dirty="0" smtClean="0"/>
              <a:t>лётчиками, </a:t>
            </a:r>
            <a:r>
              <a:rPr lang="ru-RU" sz="2000" dirty="0"/>
              <a:t>Героем Советского </a:t>
            </a:r>
            <a:r>
              <a:rPr lang="ru-RU" sz="2000" dirty="0" smtClean="0"/>
              <a:t>Союза.</a:t>
            </a:r>
            <a:endParaRPr lang="ru-RU" sz="2000" dirty="0"/>
          </a:p>
          <a:p>
            <a:r>
              <a:rPr lang="ru-RU" sz="2000" dirty="0" smtClean="0"/>
              <a:t>            Арсений </a:t>
            </a:r>
            <a:r>
              <a:rPr lang="ru-RU" sz="2000" dirty="0" err="1"/>
              <a:t>Ворожейкин</a:t>
            </a:r>
            <a:r>
              <a:rPr lang="ru-RU" sz="2000" dirty="0"/>
              <a:t> с жадностью ловил каждое слово боевых лётчиков, каждый их жест, имитирующий тот или иной маневр истребителей, старался понять его, осмыслить. Особенно запомнились слова, которые любил повторять майор С. </a:t>
            </a:r>
            <a:r>
              <a:rPr lang="ru-RU" sz="2000" dirty="0" err="1"/>
              <a:t>Грицевец</a:t>
            </a:r>
            <a:r>
              <a:rPr lang="ru-RU" sz="2000" dirty="0"/>
              <a:t>:</a:t>
            </a:r>
          </a:p>
          <a:p>
            <a:r>
              <a:rPr lang="ru-RU" sz="2000" dirty="0"/>
              <a:t>- Кто не умеет видеть в воздухе, тот не истребитель, а летающая мишень. Увидел врага первым - опередил. А опередил - победил. Прозевал - обречён на поражение. Никогда не смотри в одну точку, постоянно крути головой на все 360...</a:t>
            </a:r>
          </a:p>
        </p:txBody>
      </p:sp>
    </p:spTree>
    <p:extLst>
      <p:ext uri="{BB962C8B-B14F-4D97-AF65-F5344CB8AC3E}">
        <p14:creationId xmlns:p14="http://schemas.microsoft.com/office/powerpoint/2010/main" val="3990470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23528" y="548680"/>
            <a:ext cx="8496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Первый воздушный бой, крещение огнём. Для комиссара эскадрильи Арсения </a:t>
            </a:r>
            <a:r>
              <a:rPr lang="ru-RU" dirty="0" err="1"/>
              <a:t>Ворожейкина</a:t>
            </a:r>
            <a:r>
              <a:rPr lang="ru-RU" dirty="0"/>
              <a:t> это событие произошло 22 июня 1939 года. По сигналу эскадрилья в плотном строю устремилась к </a:t>
            </a:r>
            <a:r>
              <a:rPr lang="ru-RU" dirty="0" err="1"/>
              <a:t>Халхин</a:t>
            </a:r>
            <a:r>
              <a:rPr lang="ru-RU" dirty="0"/>
              <a:t> - Голу. Вскоре впереди вырисовывалась большая группа японских самолётов. </a:t>
            </a:r>
            <a:r>
              <a:rPr lang="ru-RU" dirty="0" err="1"/>
              <a:t>Ворожейкин</a:t>
            </a:r>
            <a:r>
              <a:rPr lang="ru-RU" dirty="0"/>
              <a:t> определил: больше 50. Летели они уверенно, стройно, как хозяева монгольского неба.</a:t>
            </a:r>
          </a:p>
          <a:p>
            <a:r>
              <a:rPr lang="ru-RU" dirty="0"/>
              <a:t>Сердце учащённо забилось. </a:t>
            </a:r>
            <a:r>
              <a:rPr lang="ru-RU" dirty="0" smtClean="0"/>
              <a:t>Арсений </a:t>
            </a:r>
            <a:r>
              <a:rPr lang="ru-RU" dirty="0"/>
              <a:t>стрелял по врагу из пулемётов и пушек, сам получал порции металла. Он отличал вражеские самолёты И-97 от своих по их белизне, неубирающимся шасси и каким - то особенным плавным движениям. В воздухе то и дело вспыхивали самолёты и, дымя, падали вниз, на барханы.</a:t>
            </a:r>
          </a:p>
          <a:p>
            <a:r>
              <a:rPr lang="ru-RU" dirty="0" smtClean="0"/>
              <a:t>Арсений </a:t>
            </a:r>
            <a:r>
              <a:rPr lang="ru-RU" dirty="0"/>
              <a:t>врезался в самую гущу боя, бросался врагу вдогонку, прицеливался, стрелял, уклонялся от вражеских атак. </a:t>
            </a:r>
            <a:r>
              <a:rPr lang="ru-RU" dirty="0" smtClean="0"/>
              <a:t>Приземлившись </a:t>
            </a:r>
            <a:r>
              <a:rPr lang="ru-RU" dirty="0"/>
              <a:t>на аэродроме, Арсений долго не мог понять свершившееся, не вылезал из кабины, находясь всем своим существом ещё там, в раскалённом небе, среди рёва моторов, грохота боя.</a:t>
            </a:r>
          </a:p>
          <a:p>
            <a:r>
              <a:rPr lang="ru-RU" dirty="0"/>
              <a:t>- С боевым крещением, товарищ комиссар, - сказал </a:t>
            </a:r>
            <a:r>
              <a:rPr lang="ru-RU" dirty="0" err="1"/>
              <a:t>Ворожейкину</a:t>
            </a:r>
            <a:r>
              <a:rPr lang="ru-RU" dirty="0"/>
              <a:t> его боевой друг техник Васильев. И добавил, разглядывая плоскости машины: - Да, порядочно всадили.</a:t>
            </a:r>
          </a:p>
          <a:p>
            <a:r>
              <a:rPr lang="ru-RU" dirty="0"/>
              <a:t>- Пробоины ? - тревожно, словно просыпаясь, спросил </a:t>
            </a:r>
            <a:r>
              <a:rPr lang="ru-RU" dirty="0" err="1"/>
              <a:t>Ворожейкин</a:t>
            </a:r>
            <a:r>
              <a:rPr lang="ru-RU" dirty="0"/>
              <a:t>.</a:t>
            </a:r>
          </a:p>
          <a:p>
            <a:r>
              <a:rPr lang="ru-RU" dirty="0"/>
              <a:t>- Они самые, - ответил техник, - Дюжина, товарищ комиссар. Говорят, эта цифра счастливая. Долго воевать будете. </a:t>
            </a:r>
          </a:p>
        </p:txBody>
      </p:sp>
    </p:spTree>
    <p:extLst>
      <p:ext uri="{BB962C8B-B14F-4D97-AF65-F5344CB8AC3E}">
        <p14:creationId xmlns:p14="http://schemas.microsoft.com/office/powerpoint/2010/main" val="1079631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78" y="0"/>
            <a:ext cx="9165278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620688"/>
            <a:ext cx="76328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В одном </a:t>
            </a:r>
            <a:r>
              <a:rPr lang="ru-RU" sz="2400" dirty="0">
                <a:solidFill>
                  <a:srgbClr val="C00000"/>
                </a:solidFill>
              </a:rPr>
              <a:t>из боёв и самому пришлось получить порцию горячего металла и раненым на дымящем истребителе скапотировать в монгольской степи. </a:t>
            </a:r>
            <a:r>
              <a:rPr lang="ru-RU" sz="2400" dirty="0" smtClean="0">
                <a:solidFill>
                  <a:srgbClr val="C00000"/>
                </a:solidFill>
              </a:rPr>
              <a:t>Окровавленного</a:t>
            </a:r>
            <a:r>
              <a:rPr lang="ru-RU" sz="2400" dirty="0">
                <a:solidFill>
                  <a:srgbClr val="C00000"/>
                </a:solidFill>
              </a:rPr>
              <a:t>, беспамятного, с еле прослушиваемым пульсом </a:t>
            </a:r>
            <a:r>
              <a:rPr lang="ru-RU" sz="2400" dirty="0" err="1">
                <a:solidFill>
                  <a:srgbClr val="C00000"/>
                </a:solidFill>
              </a:rPr>
              <a:t>Ворожейкина</a:t>
            </a:r>
            <a:r>
              <a:rPr lang="ru-RU" sz="2400" dirty="0">
                <a:solidFill>
                  <a:srgbClr val="C00000"/>
                </a:solidFill>
              </a:rPr>
              <a:t> подобрали в степи монгольские пограничники. Самолётом переправили тяжелораненого в Читу, в госпиталь. Врачи поставили диагноз: ранение левой руки, повреждение позвоночника, в трёх местах пробит череп, в затылке сидит металлический осколок. При таких повреждениях, после выздоровления ставится категорическое заключение: к полётам не годен. 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             Арсений</a:t>
            </a:r>
            <a:r>
              <a:rPr lang="ru-RU" sz="2400" dirty="0">
                <a:solidFill>
                  <a:srgbClr val="C00000"/>
                </a:solidFill>
              </a:rPr>
              <a:t>, узнав о грозящем ему приговоре, решил во что бы то ни стало вернуться в строй. Переносил адские боли, но тренировал тело нещадно и добился своего: в конце Июля вернулся в родной полк на новом истребителе.</a:t>
            </a:r>
          </a:p>
        </p:txBody>
      </p:sp>
    </p:spTree>
    <p:extLst>
      <p:ext uri="{BB962C8B-B14F-4D97-AF65-F5344CB8AC3E}">
        <p14:creationId xmlns:p14="http://schemas.microsoft.com/office/powerpoint/2010/main" val="3130627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ька\Desktop\летчики\1537392380_samol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088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25" y="0"/>
            <a:ext cx="9183925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8568952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Особенно запомнился </a:t>
            </a:r>
            <a:r>
              <a:rPr lang="ru-RU" dirty="0" err="1"/>
              <a:t>Ворожейкину</a:t>
            </a:r>
            <a:r>
              <a:rPr lang="ru-RU" dirty="0"/>
              <a:t> один из разведывательных полётов. </a:t>
            </a:r>
            <a:r>
              <a:rPr lang="ru-RU" dirty="0" smtClean="0"/>
              <a:t>Поднявшись </a:t>
            </a:r>
            <a:r>
              <a:rPr lang="ru-RU" dirty="0"/>
              <a:t>в воздух, Арсений обнаружил на правом фланге фронта скопление вражеских танков, автомашин и артиллерии. Эти сведения немедленно передали в штаб армейской группы. Последовал приказ: перепроверить. Снова - в небо. Картина была прежней, только свежих окопов стало больше. </a:t>
            </a:r>
            <a:r>
              <a:rPr lang="ru-RU" dirty="0" err="1"/>
              <a:t>Ворожейкина</a:t>
            </a:r>
            <a:r>
              <a:rPr lang="ru-RU" dirty="0"/>
              <a:t> вызвали на командный пункт для личного доклада.</a:t>
            </a:r>
          </a:p>
          <a:p>
            <a:r>
              <a:rPr lang="ru-RU" dirty="0" smtClean="0"/>
              <a:t>Он </a:t>
            </a:r>
            <a:r>
              <a:rPr lang="ru-RU" dirty="0"/>
              <a:t>был представлен командующему Дальневосточным фронтом Г. М. Штерну и командующему армейской группой Г. К. Жукову. Лётчик доложил о том, что обнаружил на правом фланге во время разведывательных полётов.</a:t>
            </a:r>
          </a:p>
          <a:p>
            <a:r>
              <a:rPr lang="ru-RU" dirty="0"/>
              <a:t>- Вы уверены, что это японцы ? - переспросил Г. М. Штерн.</a:t>
            </a:r>
          </a:p>
          <a:p>
            <a:r>
              <a:rPr lang="ru-RU" dirty="0"/>
              <a:t>- Это японцы, - ответил </a:t>
            </a:r>
            <a:r>
              <a:rPr lang="ru-RU" dirty="0" err="1"/>
              <a:t>Ворожейкин</a:t>
            </a:r>
            <a:r>
              <a:rPr lang="ru-RU" dirty="0"/>
              <a:t>. - У наших грузовиков кабины узкие, а у тех, которые я обнаружил, кабины во весь кузов.</a:t>
            </a:r>
          </a:p>
          <a:p>
            <a:r>
              <a:rPr lang="ru-RU" dirty="0"/>
              <a:t>С затаённым дыханием слушал Арсений размышления высоких общевойсковых начальников о действиях противника и запомнил вывод, сделанный Жуковым.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Я </a:t>
            </a:r>
            <a:r>
              <a:rPr lang="ru-RU" dirty="0"/>
              <a:t>полагаю, что на правом фланге появились последние резервы японцев, которыми они сейчас располагают для помощи окружённым войскам. </a:t>
            </a:r>
            <a:endParaRPr lang="ru-RU" dirty="0" smtClean="0"/>
          </a:p>
          <a:p>
            <a:r>
              <a:rPr lang="ru-RU" dirty="0" smtClean="0"/>
              <a:t>Сведения</a:t>
            </a:r>
            <a:r>
              <a:rPr lang="ru-RU" dirty="0"/>
              <a:t>, добытые </a:t>
            </a:r>
            <a:r>
              <a:rPr lang="ru-RU" dirty="0" err="1"/>
              <a:t>Ворожейкиным</a:t>
            </a:r>
            <a:r>
              <a:rPr lang="ru-RU" dirty="0"/>
              <a:t>, оказались верными. По вражеской группировке ещё до её наступления рано утром наши бомбардировщики нанесли мощный удар, а наземные войска успешно отразили все атаки японцев, пытавшихся пробиться к окружённой группировке. Через несколько дней эта группировка была уничтожена. А в середине сентября блестящей победой советских войск завершились бои на </a:t>
            </a:r>
            <a:r>
              <a:rPr lang="ru-RU" dirty="0" err="1"/>
              <a:t>Халхин</a:t>
            </a:r>
            <a:r>
              <a:rPr lang="ru-RU" dirty="0"/>
              <a:t> - Голе.</a:t>
            </a:r>
          </a:p>
        </p:txBody>
      </p:sp>
    </p:spTree>
    <p:extLst>
      <p:ext uri="{BB962C8B-B14F-4D97-AF65-F5344CB8AC3E}">
        <p14:creationId xmlns:p14="http://schemas.microsoft.com/office/powerpoint/2010/main" val="220250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нька\Desktop\летчики\hello_html_4f90ef7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319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260648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На войну с нацистской Германией прибыл уже настоящим мастером своего дела, чему явным доказательством служит сотня боевых вылетов и наличие соответствующего образования. В сентябре 42-го года Арсения Васильевича отправился на Калининский фронт, где пополнил ряды 728-го истребительного авиационного полка. Там, под городом Торопец им было совершено несколько десятков вылетов на И-16.</a:t>
            </a:r>
          </a:p>
          <a:p>
            <a:r>
              <a:rPr lang="ru-RU" sz="2000" dirty="0"/>
              <a:t>Первую победу на Курской дугой летчик одержал, пилотируя Як-7Б. Тогда ему удалось сбить новую немецкую разработку — истребитель Ме-109 Г-2 . В следующем бою близ Прохоровки летчику удалось сбить уже два вражеских бомбардировщика модели Ю-87 – в случае первого он прошелся градом пуль по «брюху», в то время как второй самолет был сражен внезапным ударом сверху, в чем </a:t>
            </a:r>
            <a:r>
              <a:rPr lang="ru-RU" sz="2000" dirty="0" err="1"/>
              <a:t>Ворожейкину</a:t>
            </a:r>
            <a:r>
              <a:rPr lang="ru-RU" sz="2000" dirty="0"/>
              <a:t> помогли облака.</a:t>
            </a:r>
          </a:p>
          <a:p>
            <a:r>
              <a:rPr lang="ru-RU" sz="2000" dirty="0"/>
              <a:t>В одном из боев, помогая спастись своему подбитому ведомому Дмитрию Анину, командир эскадрильи решает отвлечь сразу четыре немецких истребителя. В одиночку! Этот случай </a:t>
            </a:r>
            <a:r>
              <a:rPr lang="ru-RU" sz="2000" dirty="0" err="1"/>
              <a:t>Ворожейкин</a:t>
            </a:r>
            <a:r>
              <a:rPr lang="ru-RU" sz="2000" dirty="0"/>
              <a:t> описал в книге «Над Курской дугой». В результате этой рискованной схватки асу удалось сбить пару </a:t>
            </a:r>
            <a:r>
              <a:rPr lang="ru-RU" sz="2000" dirty="0" err="1"/>
              <a:t>Мессершмиттов</a:t>
            </a:r>
            <a:r>
              <a:rPr lang="ru-RU" sz="2000" dirty="0"/>
              <a:t>, подбить еще одного, а четвертого напугать — он решил не рисковать и полетел назад.</a:t>
            </a:r>
          </a:p>
        </p:txBody>
      </p:sp>
    </p:spTree>
    <p:extLst>
      <p:ext uri="{BB962C8B-B14F-4D97-AF65-F5344CB8AC3E}">
        <p14:creationId xmlns:p14="http://schemas.microsoft.com/office/powerpoint/2010/main" val="2709122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25" y="0"/>
            <a:ext cx="9183925" cy="6858000"/>
          </a:xfrm>
        </p:spPr>
      </p:pic>
      <p:pic>
        <p:nvPicPr>
          <p:cNvPr id="3074" name="Picture 2" descr="C:\Users\анька\Desktop\vorozheykin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0010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204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25" y="0"/>
            <a:ext cx="9183925" cy="6858000"/>
          </a:xfrm>
        </p:spPr>
      </p:pic>
      <p:sp>
        <p:nvSpPr>
          <p:cNvPr id="3" name="TextBox 2"/>
          <p:cNvSpPr txBox="1"/>
          <p:nvPr/>
        </p:nvSpPr>
        <p:spPr>
          <a:xfrm>
            <a:off x="323528" y="620688"/>
            <a:ext cx="74888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Ссылки на просмотр видеофильма: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http</a:t>
            </a:r>
            <a:r>
              <a:rPr lang="en-US" dirty="0">
                <a:solidFill>
                  <a:schemeClr val="bg1"/>
                </a:solidFill>
              </a:rPr>
              <a:t>://yandex.ru/clck/jsredir?from=yandex.ru%3Bvideo%2Fsearch%3Bvideo%3B%3B&amp;text=&amp;etext=8870.Rrnp50FSKJx4hC0lkIFqK1xptx26VYgjVfGNBqvUJ8ylovQQ1iSnmvazh7hzznuM1jKYwqUE8rEfzdjS0LcyGieiFQWPzUxYks5pkgVrxMpUAwBVK_dRxfYyKI3VlXxn.16c246d61ca052a14dd3ec613689e5fa3b178465&amp;uuid=&amp;state=EIW2pfxuI9g,&amp;data=UlNrNmk5WktYejR0eWJFYk1LdmtxbW9iajlOZE9UY2haM2otSU9tVGZnYmRQaTQ4WXJ6eEFlYVhrVVFSbnRVQ3BaTF90bUlwWHhqc0Z1QldIQ0dUdUo1NG9MZGlWVmM4YWQzQlIwSWFlWUhuZHZtM19iaEJJbEdNbmlGTUc4YWg,&amp;</a:t>
            </a:r>
            <a:r>
              <a:rPr lang="en-US" dirty="0" smtClean="0">
                <a:solidFill>
                  <a:schemeClr val="bg1"/>
                </a:solidFill>
              </a:rPr>
              <a:t>sign=85715fb048909a7b7d5ce9c11eddfc05&amp;keyno=0&amp;b64e=2&amp;l10n=ru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http://www.youtube.com/watch?v=2aJheDpr9mI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04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87624" y="836712"/>
            <a:ext cx="73448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  </a:t>
            </a:r>
            <a:r>
              <a:rPr lang="ru-RU" sz="2400" dirty="0" smtClean="0">
                <a:solidFill>
                  <a:srgbClr val="C00000"/>
                </a:solidFill>
              </a:rPr>
              <a:t>Много </a:t>
            </a:r>
            <a:r>
              <a:rPr lang="ru-RU" sz="2400" dirty="0">
                <a:solidFill>
                  <a:srgbClr val="C00000"/>
                </a:solidFill>
              </a:rPr>
              <a:t>лет прошло с момента окончания самой кровопролитной войны в мировой истории. Великая Отечественная война унесла жизни более 27 миллионов советских людей. Горе пришло в каждый дом. В годы войны совершались невероятные подвиги: на земле, в небе, на железных дорогах, в госпиталях. Тысячи участников Великой Отечественной были награждены орденами и медалями за человеческий, гражданский подвиг, совершённый в годы войны. Некоторые стали героями Советского Союза.</a:t>
            </a:r>
          </a:p>
        </p:txBody>
      </p:sp>
    </p:spTree>
    <p:extLst>
      <p:ext uri="{BB962C8B-B14F-4D97-AF65-F5344CB8AC3E}">
        <p14:creationId xmlns:p14="http://schemas.microsoft.com/office/powerpoint/2010/main" val="2058996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нька\Desktop\vorozheykin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891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915816" y="260648"/>
            <a:ext cx="60486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          Первая </a:t>
            </a:r>
            <a:r>
              <a:rPr lang="ru-RU" sz="2000" dirty="0"/>
              <a:t>Золотая Звезда Героя Советского Союза была вручена Арсению Васильевичу 4 февраля 44-го года, когда на его счету было уже 46 вражеских самолетов, а 19 августа того же года ему присвоили еще одну звезду в таком же звании.</a:t>
            </a:r>
          </a:p>
          <a:p>
            <a:r>
              <a:rPr lang="ru-RU" sz="2000" dirty="0"/>
              <a:t>В середине лета всё того же 1944 года летчика назначают командиром 32-го полка истребительной авиации. Спустя некоторый промежуток времени переведен был назначен старшим инспектором-летчиком в Главном управлении фронтовой авиации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6" name="Picture 2" descr="C:\Users\анька\Desktop\летчики\185850-stranger_1400x1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736304" cy="285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3430747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апреле 45-го года, находясь над столицей нацисткой Германии, действуя вместе с майором Трещевым, </a:t>
            </a:r>
            <a:r>
              <a:rPr lang="ru-RU" dirty="0" err="1"/>
              <a:t>Ворожейкин</a:t>
            </a:r>
            <a:r>
              <a:rPr lang="ru-RU" dirty="0"/>
              <a:t> подбил новенький гитлеровский истребитель-бомбардировщик «</a:t>
            </a:r>
            <a:r>
              <a:rPr lang="ru-RU" dirty="0" err="1"/>
              <a:t>Арадо</a:t>
            </a:r>
            <a:r>
              <a:rPr lang="ru-RU" dirty="0"/>
              <a:t>».</a:t>
            </a:r>
          </a:p>
          <a:p>
            <a:r>
              <a:rPr lang="ru-RU" dirty="0"/>
              <a:t>Друзья и товарищи прозвали Арсения Васильевича генералом неба. Ведь именно он вёл за собой в бой летчиков, учил их тактике ведения воздушных боёв, внезапно атаковать и побеждать. За всю карьеру летчика </a:t>
            </a:r>
            <a:r>
              <a:rPr lang="ru-RU" dirty="0" err="1"/>
              <a:t>Ворожейкин</a:t>
            </a:r>
            <a:r>
              <a:rPr lang="ru-RU" dirty="0"/>
              <a:t> участвовал в 400 боевых вылетов, единолично сбил 54 вражеских истребителей и 14 в составе группы. Три раза был ранен.</a:t>
            </a:r>
          </a:p>
        </p:txBody>
      </p:sp>
    </p:spTree>
    <p:extLst>
      <p:ext uri="{BB962C8B-B14F-4D97-AF65-F5344CB8AC3E}">
        <p14:creationId xmlns:p14="http://schemas.microsoft.com/office/powerpoint/2010/main" val="1685665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4" y="0"/>
            <a:ext cx="91081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140968"/>
            <a:ext cx="8435280" cy="338437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Его заслуга </a:t>
            </a:r>
            <a:r>
              <a:rPr lang="ru-RU" sz="1600" dirty="0"/>
              <a:t>состоят и в том, что он воспитал целую плеяду отважных и метких воздушных бойцов. Своих воспитанников он учил действовать инициативно, смело, подходить к врагу вплотную и бить его наверняка...</a:t>
            </a:r>
            <a:br>
              <a:rPr lang="ru-RU" sz="1600" dirty="0"/>
            </a:br>
            <a:r>
              <a:rPr lang="ru-RU" sz="1600" dirty="0"/>
              <a:t>Примечательно, что </a:t>
            </a:r>
            <a:r>
              <a:rPr lang="ru-RU" sz="1600" dirty="0" err="1"/>
              <a:t>Ворожейкину</a:t>
            </a:r>
            <a:r>
              <a:rPr lang="ru-RU" sz="1600" dirty="0"/>
              <a:t> довелось совершить последние вылеты в небе поверженного Берлина. А один из полётов его группы стал символически победным, вошедшим славной страницей в историю нашей авиации. Было это по - праздничному торжественно, ибо полёт состоялся 1 мая 1945 года.</a:t>
            </a:r>
            <a:br>
              <a:rPr lang="ru-RU" sz="1600" dirty="0"/>
            </a:br>
            <a:r>
              <a:rPr lang="ru-RU" sz="1600" dirty="0"/>
              <a:t>В тот день лётчики 2-й Воздушной армии изготовили 2 красных полотнища с надписями: на одном - "Победа", а на другом - "Да здравствует 1 Мая !". С этими знамёнами поднялись 2 самолёта в сопровождении 16 истребителей. Над Рейхстагом знамена были сброшены с парашютами. Развеваясь в дымном Берлинском небе, они медленно опустились в расположении наших наземных войск, штурмовавших Берлин...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88640"/>
            <a:ext cx="3312368" cy="2595512"/>
          </a:xfrm>
        </p:spPr>
      </p:pic>
      <p:sp>
        <p:nvSpPr>
          <p:cNvPr id="6" name="TextBox 5"/>
          <p:cNvSpPr txBox="1"/>
          <p:nvPr/>
        </p:nvSpPr>
        <p:spPr>
          <a:xfrm>
            <a:off x="3779912" y="476672"/>
            <a:ext cx="4608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Свой последний бой провёл на новом самолёте Як-3 за несколько дней до конца войны над Берлином, когда атаковал 4-моторный реактивный "</a:t>
            </a:r>
            <a:r>
              <a:rPr lang="ru-RU" sz="1400" dirty="0" err="1"/>
              <a:t>Арадо</a:t>
            </a:r>
            <a:r>
              <a:rPr lang="ru-RU" sz="1400" dirty="0"/>
              <a:t>" Ar-234. Немецкий самолёт, поражённый пушечной очередью, окутался дымом и скрылся в облаках. Его дальнейшая судьба неизвестна, поэтому эта победа не была официально записана на его личный счёт.</a:t>
            </a:r>
            <a:br>
              <a:rPr lang="ru-RU" sz="1400" dirty="0"/>
            </a:br>
            <a:r>
              <a:rPr lang="ru-RU" sz="1400" dirty="0"/>
              <a:t>Всего за период боевой деятельности Арсений </a:t>
            </a:r>
            <a:r>
              <a:rPr lang="ru-RU" sz="1400" dirty="0" err="1"/>
              <a:t>Ворожейкин</a:t>
            </a:r>
            <a:r>
              <a:rPr lang="ru-RU" sz="1400" dirty="0"/>
              <a:t> совершил более 300 боевых вылетов, провёл 90 воздушных боёв, сбил 51 самолёт противника лично и 14 в группе с товарищами.</a:t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67228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764704"/>
            <a:ext cx="7056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Арсений Васильевич </a:t>
            </a:r>
            <a:r>
              <a:rPr lang="ru-RU" sz="2800" dirty="0" err="1">
                <a:solidFill>
                  <a:schemeClr val="bg1"/>
                </a:solidFill>
              </a:rPr>
              <a:t>Ворожейкин</a:t>
            </a:r>
            <a:r>
              <a:rPr lang="ru-RU" sz="2800" dirty="0">
                <a:solidFill>
                  <a:schemeClr val="bg1"/>
                </a:solidFill>
              </a:rPr>
              <a:t> уверенно закрепился в истории как Герой Советского Союза. Будучи прославленным летчиком, он не сдавался даже в самые трудные периоды войны, с меткостью снайпера расправлялся с воздушным противником, организовывал групповые воздушные бои, а также воспитал целую плеяду учеников, за которых герою СССР не стыдно.</a:t>
            </a:r>
          </a:p>
        </p:txBody>
      </p:sp>
    </p:spTree>
    <p:extLst>
      <p:ext uri="{BB962C8B-B14F-4D97-AF65-F5344CB8AC3E}">
        <p14:creationId xmlns:p14="http://schemas.microsoft.com/office/powerpoint/2010/main" val="3484334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368" y="0"/>
            <a:ext cx="9279367" cy="6858000"/>
          </a:xfrm>
        </p:spPr>
      </p:pic>
      <p:pic>
        <p:nvPicPr>
          <p:cNvPr id="2050" name="Picture 2" descr="C:\Users\анька\Desktop\D7P7J4qXoAAPKg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4162425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ька\Desktop\летчики\IMG_02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015" y="1763688"/>
            <a:ext cx="3501092" cy="466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704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15616" y="764704"/>
            <a:ext cx="74888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ПОСЛЕВОЕННЫЙ ПЕРИОД</a:t>
            </a:r>
            <a:endParaRPr lang="ru-RU" sz="2000" dirty="0"/>
          </a:p>
          <a:p>
            <a:r>
              <a:rPr lang="ru-RU" sz="2000" dirty="0"/>
              <a:t>После победы над Германией </a:t>
            </a:r>
            <a:r>
              <a:rPr lang="ru-RU" sz="2000" dirty="0" err="1"/>
              <a:t>Ворожейкин</a:t>
            </a:r>
            <a:r>
              <a:rPr lang="ru-RU" sz="2000" dirty="0"/>
              <a:t> был на должностях командира авиаполка, дивизии, заместителя командующего ПВО. В 52-м году завершил обучение в Военной академии. Освоил первые успешные реактивные самолеты СССР. Летал Арсений Васильевич до 1957 года, а отставку вышел, будучи генерал-майором.</a:t>
            </a:r>
          </a:p>
          <a:p>
            <a:r>
              <a:rPr lang="ru-RU" sz="2000" dirty="0"/>
              <a:t>В дальнейшем Арсений Васильевич занимался написанием книг и числился в Союзе писателей. За его авторством числится двенадцать книг, выпущенных как в нашей стране, так и за границей.</a:t>
            </a:r>
          </a:p>
          <a:p>
            <a:r>
              <a:rPr lang="ru-RU" sz="2000" dirty="0"/>
              <a:t>А.В. </a:t>
            </a:r>
            <a:r>
              <a:rPr lang="ru-RU" sz="2000" dirty="0" err="1"/>
              <a:t>Ворожейкин</a:t>
            </a:r>
            <a:r>
              <a:rPr lang="ru-RU" sz="2000" dirty="0"/>
              <a:t> был удостоен ордена </a:t>
            </a:r>
            <a:r>
              <a:rPr lang="ru-RU" sz="2000" u="sng" dirty="0">
                <a:hlinkClick r:id="rId3"/>
              </a:rPr>
              <a:t>Ленина</a:t>
            </a:r>
            <a:r>
              <a:rPr lang="ru-RU" sz="2000" dirty="0"/>
              <a:t>, четырёх орденов Красного Знамени, а также награжден множеством советских и иностранных орденов и медалей.</a:t>
            </a:r>
          </a:p>
        </p:txBody>
      </p:sp>
    </p:spTree>
    <p:extLst>
      <p:ext uri="{BB962C8B-B14F-4D97-AF65-F5344CB8AC3E}">
        <p14:creationId xmlns:p14="http://schemas.microsoft.com/office/powerpoint/2010/main" val="2612584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5" y="0"/>
            <a:ext cx="9396536" cy="6858000"/>
          </a:xfrm>
        </p:spPr>
      </p:pic>
      <p:pic>
        <p:nvPicPr>
          <p:cNvPr id="1026" name="Picture 2" descr="C:\Users\анька\Desktop\1458549059_pic_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3"/>
            <a:ext cx="3528392" cy="520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ька\Desktop\2439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36712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нька\Desktop\10019862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65462"/>
            <a:ext cx="2540000" cy="41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401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1026" name="Picture 2" descr="C:\Users\анька\Desktop\летчики\vorozheykin_a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3936437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085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05" y="0"/>
            <a:ext cx="9184305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404664"/>
            <a:ext cx="71287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Наверное, самым важным фактором победы советского народа в Великой Отечественной войне стал массовый героизм. </a:t>
            </a:r>
            <a:endParaRPr lang="ru-RU" sz="3600" dirty="0" smtClean="0">
              <a:solidFill>
                <a:schemeClr val="bg1"/>
              </a:solidFill>
            </a:endParaRPr>
          </a:p>
          <a:p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          Сегодня я расскажу </a:t>
            </a:r>
            <a:r>
              <a:rPr lang="ru-RU" sz="3600" dirty="0">
                <a:solidFill>
                  <a:schemeClr val="bg1"/>
                </a:solidFill>
              </a:rPr>
              <a:t>о </a:t>
            </a:r>
            <a:r>
              <a:rPr lang="ru-RU" sz="3600" dirty="0" smtClean="0">
                <a:solidFill>
                  <a:schemeClr val="bg1"/>
                </a:solidFill>
              </a:rPr>
              <a:t> герое </a:t>
            </a:r>
            <a:r>
              <a:rPr lang="ru-RU" sz="3600" dirty="0">
                <a:solidFill>
                  <a:schemeClr val="bg1"/>
                </a:solidFill>
              </a:rPr>
              <a:t>– </a:t>
            </a:r>
            <a:r>
              <a:rPr lang="ru-RU" sz="3600" dirty="0" smtClean="0">
                <a:solidFill>
                  <a:schemeClr val="bg1"/>
                </a:solidFill>
              </a:rPr>
              <a:t>летчике </a:t>
            </a:r>
            <a:r>
              <a:rPr lang="ru-RU" sz="3600" dirty="0">
                <a:solidFill>
                  <a:schemeClr val="bg1"/>
                </a:solidFill>
              </a:rPr>
              <a:t>Великой Отечественной войны, </a:t>
            </a:r>
            <a:r>
              <a:rPr lang="ru-RU" sz="3600" dirty="0" smtClean="0">
                <a:solidFill>
                  <a:schemeClr val="bg1"/>
                </a:solidFill>
              </a:rPr>
              <a:t>который </a:t>
            </a:r>
            <a:r>
              <a:rPr lang="ru-RU" sz="3600" dirty="0">
                <a:solidFill>
                  <a:schemeClr val="bg1"/>
                </a:solidFill>
              </a:rPr>
              <a:t>навечно </a:t>
            </a:r>
            <a:r>
              <a:rPr lang="ru-RU" sz="3600" dirty="0" smtClean="0">
                <a:solidFill>
                  <a:schemeClr val="bg1"/>
                </a:solidFill>
              </a:rPr>
              <a:t>вписал </a:t>
            </a:r>
            <a:r>
              <a:rPr lang="ru-RU" sz="3600" dirty="0">
                <a:solidFill>
                  <a:schemeClr val="bg1"/>
                </a:solidFill>
              </a:rPr>
              <a:t>свое имя в этот героический список</a:t>
            </a:r>
          </a:p>
        </p:txBody>
      </p:sp>
    </p:spTree>
    <p:extLst>
      <p:ext uri="{BB962C8B-B14F-4D97-AF65-F5344CB8AC3E}">
        <p14:creationId xmlns:p14="http://schemas.microsoft.com/office/powerpoint/2010/main" val="311496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31640" y="698135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Цель:</a:t>
            </a:r>
            <a:r>
              <a:rPr lang="ru-RU" sz="3600" dirty="0" smtClean="0"/>
              <a:t> </a:t>
            </a:r>
          </a:p>
          <a:p>
            <a:r>
              <a:rPr lang="ru-RU" sz="3600" dirty="0"/>
              <a:t>П</a:t>
            </a:r>
            <a:r>
              <a:rPr lang="ru-RU" sz="3600" dirty="0" smtClean="0"/>
              <a:t>ознакомить учащихся  с героем советского союза – Арсением Васильевичем </a:t>
            </a:r>
            <a:r>
              <a:rPr lang="ru-RU" sz="3600" dirty="0" err="1" smtClean="0"/>
              <a:t>Ворожёйкиным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28670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6" name="Picture 2" descr="C:\Users\анька\Desktop\летчики\ворож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3024336" cy="418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15816" y="1124744"/>
            <a:ext cx="64733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Арсений</a:t>
            </a:r>
          </a:p>
          <a:p>
            <a:pPr algn="ctr"/>
            <a:r>
              <a:rPr lang="ru-RU" sz="5400" b="1" dirty="0">
                <a:solidFill>
                  <a:srgbClr val="C00000"/>
                </a:solidFill>
              </a:rPr>
              <a:t>В</a:t>
            </a:r>
            <a:r>
              <a:rPr lang="ru-RU" sz="5400" b="1" dirty="0" smtClean="0">
                <a:solidFill>
                  <a:srgbClr val="C00000"/>
                </a:solidFill>
              </a:rPr>
              <a:t>асильевич </a:t>
            </a:r>
            <a:r>
              <a:rPr lang="ru-RU" sz="5400" b="1" dirty="0" err="1" smtClean="0">
                <a:solidFill>
                  <a:srgbClr val="C00000"/>
                </a:solidFill>
              </a:rPr>
              <a:t>Ворожейкин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5936" y="3933056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(15(28).10.1912 – 23.05.2001)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4576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41" y="-243408"/>
            <a:ext cx="9143999" cy="7101408"/>
          </a:xfrm>
        </p:spPr>
      </p:pic>
      <p:sp>
        <p:nvSpPr>
          <p:cNvPr id="5" name="TextBox 4"/>
          <p:cNvSpPr txBox="1"/>
          <p:nvPr/>
        </p:nvSpPr>
        <p:spPr>
          <a:xfrm>
            <a:off x="1115616" y="332656"/>
            <a:ext cx="7272808" cy="5468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ВПЕРЁД И </a:t>
            </a:r>
            <a:r>
              <a:rPr lang="ru-RU" sz="2000" b="1" dirty="0" smtClean="0">
                <a:solidFill>
                  <a:srgbClr val="C00000"/>
                </a:solidFill>
              </a:rPr>
              <a:t>ВВЫСЬ</a:t>
            </a: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Земля ковром зелёным пробегает,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И вот она – за кромкой облаков.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Упругий воздух крылья обтекает,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Как свежее парное молоко.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dirty="0">
                <a:solidFill>
                  <a:srgbClr val="C00000"/>
                </a:solidFill>
              </a:rPr>
              <a:t> 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Летят машины, обгоняя время.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Гудит в турбинах буйная гроза.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Глядят вперёд сквозь стёкла гермошлемов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Пытливые и смелые глаза.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/>
            </a:r>
            <a:br>
              <a:rPr lang="ru-RU" sz="2000" b="1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Вперед и ввысь – им Родина велела,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Готовы встретить в воздухе врага,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И надо будет – точен взгляд прицела,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Не промахнётся твёрдая рука.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095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260648"/>
            <a:ext cx="79928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Участник боев на Халхин-Голе, Советско-финской и Великой Отечественной войн, летчик-истребитель, дважды Герой Советского Союза, первый заместитель командующего ПВО Черноморского флота СССР, генерал-майор авиации. Всего на счету летчика-истребителя около 400 боевых вылетов, 52 лично сбитых самолета противника (6 – на Халхин-Голе) и 14 – в группе.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Родился Арсений Васильевич в 1912 году в селе Прокофьеве Нижегородской губернии. Рано оставшись без отца, погибшего на Гражданской войне, он познал сиротскую долю, голод и нужду.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39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анька\Desktop\55532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34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260648"/>
            <a:ext cx="84249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Окончив </a:t>
            </a:r>
            <a:r>
              <a:rPr lang="ru-RU" sz="2800" dirty="0">
                <a:solidFill>
                  <a:schemeClr val="bg1"/>
                </a:solidFill>
              </a:rPr>
              <a:t>семилетку, он отправился работать на лесозавод, а затем матросом. После срочной службы в кавалерии он отучился в Горьковском сельскохозяйственном учебном заведении.</a:t>
            </a:r>
          </a:p>
          <a:p>
            <a:r>
              <a:rPr lang="ru-RU" sz="2800" dirty="0">
                <a:solidFill>
                  <a:schemeClr val="bg1"/>
                </a:solidFill>
              </a:rPr>
              <a:t>Еще с детства Арсений Васильевич мечтал стать пилотом и в итоге, мечта привела его в летную Харьковскую военную школу, из которой он вышел выпускником в 1937 году. Уже в период обучения талант воздушного снайпера дал о себе знать – он посылал в мишень в десять раз большее количество снарядов, чем нужно было для получения отличного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1421327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1790</Words>
  <Application>Microsoft Office PowerPoint</Application>
  <PresentationFormat>Экран (4:3)</PresentationFormat>
  <Paragraphs>67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Его заслуга состоят и в том, что он воспитал целую плеяду отважных и метких воздушных бойцов. Своих воспитанников он учил действовать инициативно, смело, подходить к врагу вплотную и бить его наверняка... Примечательно, что Ворожейкину довелось совершить последние вылеты в небе поверженного Берлина. А один из полётов его группы стал символически победным, вошедшим славной страницей в историю нашей авиации. Было это по - праздничному торжественно, ибо полёт состоялся 1 мая 1945 года. В тот день лётчики 2-й Воздушной армии изготовили 2 красных полотнища с надписями: на одном - "Победа", а на другом - "Да здравствует 1 Мая !". С этими знамёнами поднялись 2 самолёта в сопровождении 16 истребителей. Над Рейхстагом знамена были сброшены с парашютами. Развеваясь в дымном Берлинском небе, они медленно опустились в расположении наших наземных войск, штурмовавших Берлин...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анька</dc:creator>
  <cp:lastModifiedBy>анька</cp:lastModifiedBy>
  <cp:revision>13</cp:revision>
  <dcterms:created xsi:type="dcterms:W3CDTF">2020-04-08T11:53:18Z</dcterms:created>
  <dcterms:modified xsi:type="dcterms:W3CDTF">2020-04-08T13:57:04Z</dcterms:modified>
</cp:coreProperties>
</file>